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0" r:id="rId2"/>
    <p:sldId id="291" r:id="rId3"/>
    <p:sldId id="292" r:id="rId4"/>
    <p:sldId id="299" r:id="rId5"/>
    <p:sldId id="294" r:id="rId6"/>
    <p:sldId id="290" r:id="rId7"/>
  </p:sldIdLst>
  <p:sldSz cx="10333038" cy="7200900"/>
  <p:notesSz cx="6761163" cy="9942513"/>
  <p:defaultTextStyle>
    <a:defPPr>
      <a:defRPr lang="ru-RU"/>
    </a:defPPr>
    <a:lvl1pPr marL="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50084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00168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50252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003359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504200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3005038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505878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4006717" algn="l" defTabSz="100168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9">
          <p15:clr>
            <a:srgbClr val="A4A3A4"/>
          </p15:clr>
        </p15:guide>
        <p15:guide id="2" pos="32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DDDDDD"/>
    <a:srgbClr val="CC0066"/>
    <a:srgbClr val="777777"/>
    <a:srgbClr val="E6F3A5"/>
    <a:srgbClr val="FFFF99"/>
    <a:srgbClr val="FFFFCC"/>
    <a:srgbClr val="66FFFF"/>
    <a:srgbClr val="00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93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1572" y="108"/>
      </p:cViewPr>
      <p:guideLst>
        <p:guide orient="horz" pos="2269"/>
        <p:guide pos="3255"/>
      </p:guideLst>
    </p:cSldViewPr>
  </p:slideViewPr>
  <p:outlineViewPr>
    <p:cViewPr>
      <p:scale>
        <a:sx n="33" d="100"/>
        <a:sy n="33" d="100"/>
      </p:scale>
      <p:origin x="0" y="36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76909" y="1440182"/>
            <a:ext cx="9299734" cy="1920239"/>
          </a:xfrm>
        </p:spPr>
        <p:txBody>
          <a:bodyPr vert="horz" lIns="50084" tIns="0" rIns="50084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53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549958" y="3498283"/>
            <a:ext cx="7233127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500840" indent="0" algn="ctr">
              <a:buNone/>
            </a:lvl2pPr>
            <a:lvl3pPr marL="1001680" indent="0" algn="ctr">
              <a:buNone/>
            </a:lvl3pPr>
            <a:lvl4pPr marL="1502520" indent="0" algn="ctr">
              <a:buNone/>
            </a:lvl4pPr>
            <a:lvl5pPr marL="2003359" indent="0" algn="ctr">
              <a:buNone/>
            </a:lvl5pPr>
            <a:lvl6pPr marL="2504200" indent="0" algn="ctr">
              <a:buNone/>
            </a:lvl6pPr>
            <a:lvl7pPr marL="3005038" indent="0" algn="ctr">
              <a:buNone/>
            </a:lvl7pPr>
            <a:lvl8pPr marL="3505878" indent="0" algn="ctr">
              <a:buNone/>
            </a:lvl8pPr>
            <a:lvl9pPr marL="400671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91452" y="288373"/>
            <a:ext cx="2324934" cy="614410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16652" y="288373"/>
            <a:ext cx="6802583" cy="61441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282" y="640082"/>
            <a:ext cx="8008104" cy="1920239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3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8282" y="2633175"/>
            <a:ext cx="8008104" cy="1585198"/>
          </a:xfrm>
        </p:spPr>
        <p:txBody>
          <a:bodyPr anchor="t"/>
          <a:lstStyle>
            <a:lvl1pPr marL="80135" indent="0" algn="l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55299" y="6737511"/>
            <a:ext cx="861087" cy="383381"/>
          </a:xfrm>
        </p:spPr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6652" y="1680213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52628" y="1680213"/>
            <a:ext cx="4563758" cy="4752261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2" y="286705"/>
            <a:ext cx="9299734" cy="12001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6654" y="1611869"/>
            <a:ext cx="4565553" cy="788430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249043" y="1611869"/>
            <a:ext cx="4567346" cy="788430"/>
          </a:xfrm>
        </p:spPr>
        <p:txBody>
          <a:bodyPr anchor="ctr"/>
          <a:lstStyle>
            <a:lvl1pPr marL="0" indent="0">
              <a:buNone/>
              <a:defRPr sz="2600" b="0" cap="all" baseline="0">
                <a:solidFill>
                  <a:schemeClr val="tx1"/>
                </a:solidFill>
              </a:defRPr>
            </a:lvl1pPr>
            <a:lvl2pPr>
              <a:buNone/>
              <a:defRPr sz="2200" b="1"/>
            </a:lvl2pPr>
            <a:lvl3pPr>
              <a:buNone/>
              <a:defRPr sz="19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16654" y="2480311"/>
            <a:ext cx="4565553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249043" y="2480311"/>
            <a:ext cx="4567346" cy="3952161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6653" y="286704"/>
            <a:ext cx="3399498" cy="1220153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4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6653" y="1600203"/>
            <a:ext cx="3399498" cy="4832271"/>
          </a:xfrm>
        </p:spPr>
        <p:txBody>
          <a:bodyPr/>
          <a:lstStyle>
            <a:lvl1pPr marL="0" indent="0"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039933" y="286703"/>
            <a:ext cx="5776455" cy="6145769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6610" y="640080"/>
            <a:ext cx="6199823" cy="548402"/>
          </a:xfrm>
        </p:spPr>
        <p:txBody>
          <a:bodyPr lIns="50084" rIns="50084" bIns="0" anchor="b">
            <a:sp3d prstMaterial="softEdge"/>
          </a:bodyPr>
          <a:lstStyle>
            <a:lvl1pPr algn="ctr">
              <a:buNone/>
              <a:defRPr sz="22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66610" y="1923574"/>
            <a:ext cx="6199823" cy="416052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5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66610" y="1225126"/>
            <a:ext cx="6199823" cy="556870"/>
          </a:xfrm>
        </p:spPr>
        <p:txBody>
          <a:bodyPr lIns="50084" tIns="50084" rIns="50084" anchor="t"/>
          <a:lstStyle>
            <a:lvl1pPr marL="0" indent="0" algn="ctr">
              <a:buNone/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516652" y="288372"/>
            <a:ext cx="9299734" cy="1200150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516652" y="1680210"/>
            <a:ext cx="9299734" cy="4944618"/>
          </a:xfrm>
          <a:prstGeom prst="rect">
            <a:avLst/>
          </a:prstGeom>
        </p:spPr>
        <p:txBody>
          <a:bodyPr vert="horz" lIns="100167" tIns="50084" rIns="100167" bIns="50084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16652" y="6737511"/>
            <a:ext cx="2411042" cy="383381"/>
          </a:xfrm>
          <a:prstGeom prst="rect">
            <a:avLst/>
          </a:prstGeom>
        </p:spPr>
        <p:txBody>
          <a:bodyPr vert="horz" lIns="100167" tIns="50084" rIns="100167" bIns="50084" anchor="b"/>
          <a:lstStyle>
            <a:lvl1pPr algn="l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CCD89B8-A6F7-4B34-953C-D05DF95E3342}" type="datetimeFigureOut">
              <a:rPr lang="ru-RU" smtClean="0"/>
              <a:pPr/>
              <a:t>16.10.2020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530457" y="6737511"/>
            <a:ext cx="3272129" cy="383381"/>
          </a:xfrm>
          <a:prstGeom prst="rect">
            <a:avLst/>
          </a:prstGeom>
        </p:spPr>
        <p:txBody>
          <a:bodyPr vert="horz" lIns="100167" tIns="50084" rIns="100167" bIns="50084" anchor="b"/>
          <a:lstStyle>
            <a:lvl1pPr algn="ct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955299" y="6737511"/>
            <a:ext cx="861087" cy="383381"/>
          </a:xfrm>
          <a:prstGeom prst="rect">
            <a:avLst/>
          </a:prstGeom>
        </p:spPr>
        <p:txBody>
          <a:bodyPr vert="horz" lIns="0" tIns="50084" rIns="0" bIns="50084" anchor="b"/>
          <a:lstStyle>
            <a:lvl1pPr algn="r" eaLnBrk="1" latinLnBrk="0" hangingPunct="1">
              <a:defRPr kumimoji="0" sz="13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6C8B157-080F-482D-B5C6-A1E4227917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5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601008" indent="-450757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951596" indent="-310520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42083" indent="-25042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482486" indent="-200337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692839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1933241" indent="-200337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153610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373980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94349" indent="-20033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08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1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02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033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04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0503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058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067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3650"/>
            <a:ext cx="10333038" cy="3813599"/>
          </a:xfrm>
          <a:prstGeom prst="rect">
            <a:avLst/>
          </a:prstGeom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1094553" y="144067"/>
            <a:ext cx="9072628" cy="670304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საყდრისის უბანი.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sakontrolo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-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gamSvebi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punqti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99" y="288082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 flipV="1">
            <a:off x="5238527" y="3672458"/>
            <a:ext cx="117013" cy="72008"/>
            <a:chOff x="3222303" y="1728242"/>
            <a:chExt cx="936104" cy="576064"/>
          </a:xfrm>
        </p:grpSpPr>
        <p:sp>
          <p:nvSpPr>
            <p:cNvPr id="7" name="Chord 6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 flipV="1">
            <a:off x="5238527" y="3528442"/>
            <a:ext cx="117013" cy="72008"/>
            <a:chOff x="3222303" y="1728242"/>
            <a:chExt cx="936104" cy="576064"/>
          </a:xfrm>
        </p:grpSpPr>
        <p:sp>
          <p:nvSpPr>
            <p:cNvPr id="25" name="Chord 24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 rot="16200000" flipV="1">
            <a:off x="4351929" y="2830865"/>
            <a:ext cx="117013" cy="72008"/>
            <a:chOff x="3222303" y="1728242"/>
            <a:chExt cx="936104" cy="576064"/>
          </a:xfrm>
        </p:grpSpPr>
        <p:sp>
          <p:nvSpPr>
            <p:cNvPr id="28" name="Chord 27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 rot="5400000" flipV="1">
            <a:off x="3415825" y="3838977"/>
            <a:ext cx="117013" cy="72008"/>
            <a:chOff x="3222303" y="1728242"/>
            <a:chExt cx="936104" cy="576064"/>
          </a:xfrm>
        </p:grpSpPr>
        <p:sp>
          <p:nvSpPr>
            <p:cNvPr id="31" name="Chord 30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 rot="5400000" flipV="1">
            <a:off x="2551728" y="3262913"/>
            <a:ext cx="117013" cy="72008"/>
            <a:chOff x="3222303" y="1728242"/>
            <a:chExt cx="936104" cy="576064"/>
          </a:xfrm>
        </p:grpSpPr>
        <p:sp>
          <p:nvSpPr>
            <p:cNvPr id="35" name="Chord 34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 flipV="1">
            <a:off x="6705690" y="3888482"/>
            <a:ext cx="117013" cy="72008"/>
            <a:chOff x="3222303" y="1728242"/>
            <a:chExt cx="936104" cy="576064"/>
          </a:xfrm>
        </p:grpSpPr>
        <p:sp>
          <p:nvSpPr>
            <p:cNvPr id="42" name="Chord 41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 flipV="1">
            <a:off x="6705690" y="2808362"/>
            <a:ext cx="117013" cy="72008"/>
            <a:chOff x="3222303" y="1728242"/>
            <a:chExt cx="936104" cy="576064"/>
          </a:xfrm>
        </p:grpSpPr>
        <p:sp>
          <p:nvSpPr>
            <p:cNvPr id="49" name="Chord 48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 rot="10800000" flipV="1">
            <a:off x="5390927" y="2808362"/>
            <a:ext cx="117013" cy="72008"/>
            <a:chOff x="3222303" y="1728242"/>
            <a:chExt cx="936104" cy="576064"/>
          </a:xfrm>
        </p:grpSpPr>
        <p:sp>
          <p:nvSpPr>
            <p:cNvPr id="52" name="Chord 51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Connector 52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 rot="10800000" flipV="1">
            <a:off x="5382544" y="3816474"/>
            <a:ext cx="117013" cy="72008"/>
            <a:chOff x="3222303" y="1728242"/>
            <a:chExt cx="936104" cy="576064"/>
          </a:xfrm>
        </p:grpSpPr>
        <p:sp>
          <p:nvSpPr>
            <p:cNvPr id="55" name="Chord 54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 rot="2935431">
            <a:off x="5384586" y="3918916"/>
            <a:ext cx="127768" cy="78963"/>
            <a:chOff x="5238527" y="1643063"/>
            <a:chExt cx="547911" cy="338619"/>
          </a:xfrm>
        </p:grpSpPr>
        <p:sp>
          <p:nvSpPr>
            <p:cNvPr id="11" name="Oval 10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0" name="Group 59"/>
          <p:cNvGrpSpPr/>
          <p:nvPr/>
        </p:nvGrpSpPr>
        <p:grpSpPr>
          <a:xfrm rot="8993172">
            <a:off x="4232458" y="2835086"/>
            <a:ext cx="127768" cy="78963"/>
            <a:chOff x="5238527" y="1643063"/>
            <a:chExt cx="547911" cy="338619"/>
          </a:xfrm>
        </p:grpSpPr>
        <p:sp>
          <p:nvSpPr>
            <p:cNvPr id="61" name="Oval 60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 rot="14419947">
            <a:off x="7845020" y="3845956"/>
            <a:ext cx="127768" cy="78963"/>
            <a:chOff x="5238527" y="1643063"/>
            <a:chExt cx="547911" cy="338619"/>
          </a:xfrm>
        </p:grpSpPr>
        <p:sp>
          <p:nvSpPr>
            <p:cNvPr id="64" name="Oval 63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 rot="14419947">
            <a:off x="3728402" y="3419997"/>
            <a:ext cx="127768" cy="78963"/>
            <a:chOff x="5238527" y="1643063"/>
            <a:chExt cx="547911" cy="338619"/>
          </a:xfrm>
        </p:grpSpPr>
        <p:sp>
          <p:nvSpPr>
            <p:cNvPr id="67" name="Oval 66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 rot="9644638">
            <a:off x="2437016" y="3358611"/>
            <a:ext cx="127768" cy="78963"/>
            <a:chOff x="5238527" y="1643063"/>
            <a:chExt cx="547911" cy="338619"/>
          </a:xfrm>
        </p:grpSpPr>
        <p:sp>
          <p:nvSpPr>
            <p:cNvPr id="70" name="Oval 69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 rot="19312071">
            <a:off x="1643629" y="4279544"/>
            <a:ext cx="127768" cy="78963"/>
            <a:chOff x="5238527" y="1643063"/>
            <a:chExt cx="547911" cy="338619"/>
          </a:xfrm>
        </p:grpSpPr>
        <p:sp>
          <p:nvSpPr>
            <p:cNvPr id="73" name="Oval 72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Group 74"/>
          <p:cNvGrpSpPr/>
          <p:nvPr/>
        </p:nvGrpSpPr>
        <p:grpSpPr>
          <a:xfrm rot="14956550">
            <a:off x="6699285" y="2698587"/>
            <a:ext cx="127768" cy="78963"/>
            <a:chOff x="5238527" y="1643063"/>
            <a:chExt cx="547911" cy="338619"/>
          </a:xfrm>
        </p:grpSpPr>
        <p:sp>
          <p:nvSpPr>
            <p:cNvPr id="76" name="Oval 75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Group 77"/>
          <p:cNvGrpSpPr/>
          <p:nvPr/>
        </p:nvGrpSpPr>
        <p:grpSpPr>
          <a:xfrm rot="3923782">
            <a:off x="8352508" y="3270422"/>
            <a:ext cx="127768" cy="78963"/>
            <a:chOff x="5238527" y="1643063"/>
            <a:chExt cx="547911" cy="338619"/>
          </a:xfrm>
        </p:grpSpPr>
        <p:sp>
          <p:nvSpPr>
            <p:cNvPr id="79" name="Oval 78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 rot="16019432">
            <a:off x="2467565" y="3847496"/>
            <a:ext cx="127768" cy="78963"/>
            <a:chOff x="5238527" y="1643063"/>
            <a:chExt cx="547911" cy="338619"/>
          </a:xfrm>
        </p:grpSpPr>
        <p:sp>
          <p:nvSpPr>
            <p:cNvPr id="82" name="Oval 81"/>
            <p:cNvSpPr/>
            <p:nvPr/>
          </p:nvSpPr>
          <p:spPr>
            <a:xfrm>
              <a:off x="5238527" y="1693650"/>
              <a:ext cx="288032" cy="288032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>
              <a:off x="5514975" y="1643063"/>
              <a:ext cx="271463" cy="133350"/>
            </a:xfrm>
            <a:custGeom>
              <a:avLst/>
              <a:gdLst>
                <a:gd name="connsiteX0" fmla="*/ 0 w 271463"/>
                <a:gd name="connsiteY0" fmla="*/ 133350 h 133350"/>
                <a:gd name="connsiteX1" fmla="*/ 214313 w 271463"/>
                <a:gd name="connsiteY1" fmla="*/ 0 h 133350"/>
                <a:gd name="connsiteX2" fmla="*/ 271463 w 271463"/>
                <a:gd name="connsiteY2" fmla="*/ 114300 h 133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463" h="133350">
                  <a:moveTo>
                    <a:pt x="0" y="133350"/>
                  </a:moveTo>
                  <a:lnTo>
                    <a:pt x="214313" y="0"/>
                  </a:lnTo>
                  <a:lnTo>
                    <a:pt x="271463" y="114300"/>
                  </a:lnTo>
                </a:path>
              </a:pathLst>
            </a:custGeom>
            <a:noFill/>
            <a:ln w="95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4" name="Group 83"/>
          <p:cNvGrpSpPr/>
          <p:nvPr/>
        </p:nvGrpSpPr>
        <p:grpSpPr>
          <a:xfrm rot="16200000" flipV="1">
            <a:off x="2551729" y="3406929"/>
            <a:ext cx="117013" cy="72008"/>
            <a:chOff x="3222303" y="1728242"/>
            <a:chExt cx="936104" cy="576064"/>
          </a:xfrm>
        </p:grpSpPr>
        <p:sp>
          <p:nvSpPr>
            <p:cNvPr id="85" name="Chord 84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Group 89"/>
          <p:cNvGrpSpPr/>
          <p:nvPr/>
        </p:nvGrpSpPr>
        <p:grpSpPr>
          <a:xfrm rot="10800000" flipV="1">
            <a:off x="8361874" y="3384426"/>
            <a:ext cx="117013" cy="72008"/>
            <a:chOff x="3222303" y="1728242"/>
            <a:chExt cx="936104" cy="576064"/>
          </a:xfrm>
        </p:grpSpPr>
        <p:sp>
          <p:nvSpPr>
            <p:cNvPr id="91" name="Chord 90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Connector 91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Group 92"/>
          <p:cNvGrpSpPr/>
          <p:nvPr/>
        </p:nvGrpSpPr>
        <p:grpSpPr>
          <a:xfrm flipV="1">
            <a:off x="3726359" y="3312418"/>
            <a:ext cx="117013" cy="72008"/>
            <a:chOff x="3222303" y="1728242"/>
            <a:chExt cx="936104" cy="576064"/>
          </a:xfrm>
        </p:grpSpPr>
        <p:sp>
          <p:nvSpPr>
            <p:cNvPr id="94" name="Chord 93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6" name="Group 95"/>
          <p:cNvGrpSpPr/>
          <p:nvPr/>
        </p:nvGrpSpPr>
        <p:grpSpPr>
          <a:xfrm rot="16200000" flipV="1">
            <a:off x="8672408" y="2830865"/>
            <a:ext cx="117013" cy="72008"/>
            <a:chOff x="3222303" y="1728242"/>
            <a:chExt cx="936104" cy="576064"/>
          </a:xfrm>
        </p:grpSpPr>
        <p:sp>
          <p:nvSpPr>
            <p:cNvPr id="97" name="Chord 96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8" name="Straight Connector 97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598499" y="5846243"/>
            <a:ext cx="51549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</a:t>
            </a:r>
            <a:r>
              <a:rPr lang="ka-GE" sz="1000" dirty="0" smtClean="0">
                <a:sym typeface="Wingdings 2" panose="05020102010507070707" pitchFamily="18" charset="2"/>
              </a:rPr>
              <a:t> </a:t>
            </a:r>
            <a:r>
              <a:rPr lang="ka-GE" sz="1000" dirty="0" smtClean="0"/>
              <a:t>ელჩამრთველების რაოდენობა- 9,</a:t>
            </a:r>
          </a:p>
          <a:p>
            <a:r>
              <a:rPr lang="ka-GE" sz="1000" dirty="0">
                <a:solidFill>
                  <a:srgbClr val="FF0000"/>
                </a:solidFill>
                <a:sym typeface="Wingdings 2" panose="05020102010507070707" pitchFamily="18" charset="2"/>
              </a:rPr>
              <a:t></a:t>
            </a:r>
            <a:r>
              <a:rPr lang="ka-GE" sz="1000" dirty="0">
                <a:sym typeface="Wingdings 2" panose="05020102010507070707" pitchFamily="18" charset="2"/>
              </a:rPr>
              <a:t> </a:t>
            </a:r>
            <a:r>
              <a:rPr lang="ka-GE" sz="1000" dirty="0" smtClean="0"/>
              <a:t>ელერქტროროზეტების რაოდენობა- 16,</a:t>
            </a:r>
          </a:p>
          <a:p>
            <a:r>
              <a:rPr lang="ka-GE" sz="10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 </a:t>
            </a:r>
            <a:r>
              <a:rPr lang="ka-GE" sz="1000" dirty="0" smtClean="0"/>
              <a:t>საშუალო ზომის ჭერის დიოდური სანათი - 14ცალი.</a:t>
            </a:r>
          </a:p>
          <a:p>
            <a:pPr marL="171450" indent="-171450">
              <a:buFont typeface="Wingdings 2" panose="05020102010507070707" pitchFamily="18" charset="2"/>
              <a:buChar char=""/>
            </a:pPr>
            <a:endParaRPr lang="ka-GE" sz="1000" dirty="0"/>
          </a:p>
          <a:p>
            <a:pPr marL="171450" indent="-171450">
              <a:buFont typeface="Wingdings 2" panose="05020102010507070707" pitchFamily="18" charset="2"/>
              <a:buChar char="ã"/>
            </a:pPr>
            <a:r>
              <a:rPr lang="ka-GE" sz="1000" dirty="0" smtClean="0"/>
              <a:t>ელჩამრთველები მონტაჟდება იატაკიდან 80 სანტიმეტრის სიმაღლეზე,</a:t>
            </a:r>
          </a:p>
          <a:p>
            <a:pPr marL="171450" indent="-171450">
              <a:buFont typeface="Wingdings 2" panose="05020102010507070707" pitchFamily="18" charset="2"/>
              <a:buChar char="ã"/>
            </a:pPr>
            <a:r>
              <a:rPr lang="ka-GE" sz="1000" dirty="0" smtClean="0"/>
              <a:t>ელ. როზეტები მონტაჟდება იატაკიდან 10 სანტიმეტრის სიმაღლეზე.</a:t>
            </a:r>
            <a:endParaRPr lang="en-US" sz="1000" dirty="0"/>
          </a:p>
        </p:txBody>
      </p:sp>
      <p:grpSp>
        <p:nvGrpSpPr>
          <p:cNvPr id="102" name="Group 101"/>
          <p:cNvGrpSpPr/>
          <p:nvPr/>
        </p:nvGrpSpPr>
        <p:grpSpPr>
          <a:xfrm rot="10800000" flipV="1">
            <a:off x="6894711" y="2960762"/>
            <a:ext cx="117013" cy="72008"/>
            <a:chOff x="3222303" y="1728242"/>
            <a:chExt cx="936104" cy="576064"/>
          </a:xfrm>
        </p:grpSpPr>
        <p:sp>
          <p:nvSpPr>
            <p:cNvPr id="103" name="Chord 102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" name="Straight Connector 103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/>
          <p:nvPr/>
        </p:nvGrpSpPr>
        <p:grpSpPr>
          <a:xfrm rot="10800000" flipV="1">
            <a:off x="6894711" y="3096394"/>
            <a:ext cx="117013" cy="72008"/>
            <a:chOff x="3222303" y="1728242"/>
            <a:chExt cx="936104" cy="576064"/>
          </a:xfrm>
        </p:grpSpPr>
        <p:sp>
          <p:nvSpPr>
            <p:cNvPr id="106" name="Chord 105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7" name="Straight Connector 106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 rot="5400000" flipV="1">
            <a:off x="7736304" y="3838977"/>
            <a:ext cx="117013" cy="72008"/>
            <a:chOff x="3222303" y="1728242"/>
            <a:chExt cx="936104" cy="576064"/>
          </a:xfrm>
        </p:grpSpPr>
        <p:sp>
          <p:nvSpPr>
            <p:cNvPr id="109" name="Chord 108"/>
            <p:cNvSpPr/>
            <p:nvPr/>
          </p:nvSpPr>
          <p:spPr>
            <a:xfrm rot="1300944">
              <a:off x="3582343" y="1728242"/>
              <a:ext cx="576064" cy="576064"/>
            </a:xfrm>
            <a:prstGeom prst="chord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0" name="Straight Connector 109"/>
            <p:cNvCxnSpPr/>
            <p:nvPr/>
          </p:nvCxnSpPr>
          <p:spPr>
            <a:xfrm flipH="1">
              <a:off x="3222303" y="2016274"/>
              <a:ext cx="432048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/>
          <p:cNvSpPr txBox="1"/>
          <p:nvPr/>
        </p:nvSpPr>
        <p:spPr>
          <a:xfrm>
            <a:off x="702022" y="5854764"/>
            <a:ext cx="3300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 2" panose="05020102010507070707" pitchFamily="18" charset="2"/>
              <a:buChar char="ã"/>
            </a:pPr>
            <a:r>
              <a:rPr lang="ka-GE" sz="1600" dirty="0" smtClean="0"/>
              <a:t>კონტეინერების </a:t>
            </a:r>
            <a:r>
              <a:rPr lang="ka-GE" sz="1600" dirty="0" smtClean="0"/>
              <a:t>კედლების სისქე შეადგენს 50მმ</a:t>
            </a:r>
            <a:r>
              <a:rPr lang="ka-GE" sz="1600" dirty="0" smtClean="0"/>
              <a:t>.</a:t>
            </a:r>
          </a:p>
          <a:p>
            <a:pPr marL="285750" indent="-285750">
              <a:buFont typeface="Wingdings 2" panose="05020102010507070707" pitchFamily="18" charset="2"/>
              <a:buChar char="ã"/>
            </a:pPr>
            <a:r>
              <a:rPr lang="ka-GE" sz="1600" dirty="0" smtClean="0"/>
              <a:t>გადახურვა უნდა მოეწყოს სახურავის სენდვიჩ პანელებით 50მმ. სისქის.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0399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693" y="795362"/>
            <a:ext cx="6735531" cy="5958066"/>
          </a:xfrm>
          <a:prstGeom prst="rect">
            <a:avLst/>
          </a:prstGeom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1094553" y="144067"/>
            <a:ext cx="9072628" cy="670304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საყდრისის უბანი.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sakontrolo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-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gamSvebi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punqti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99" y="288082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902823" y="795362"/>
            <a:ext cx="1782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თერმოსკრინინგის კონტეინერი </a:t>
            </a:r>
            <a:endParaRPr lang="en-US" sz="14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022503" y="2212553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h=2400</a:t>
            </a:r>
            <a:r>
              <a:rPr lang="ka-GE" sz="1400" b="1" dirty="0" smtClean="0"/>
              <a:t>მმ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93459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812" y="1939147"/>
            <a:ext cx="8406879" cy="5248343"/>
          </a:xfrm>
          <a:prstGeom prst="rect">
            <a:avLst/>
          </a:prstGeom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1094553" y="144067"/>
            <a:ext cx="9072628" cy="670304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საყდრისის უბანი.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sakontrolo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-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gamSvebi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punqti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99" y="288082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6318647" y="5425004"/>
            <a:ext cx="288032" cy="29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5382543" y="542500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26559" y="5226437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1000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1200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18847" y="788187"/>
            <a:ext cx="18541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უსაფრთხოების სამსახურის კონტეინერი  </a:t>
            </a:r>
            <a:endParaRPr lang="en-US" sz="1400" b="1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8118847" y="2934921"/>
            <a:ext cx="288032" cy="29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7182743" y="293491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26759" y="273635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700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1200</a:t>
            </a:r>
            <a:endParaRPr lang="en-US" sz="10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6471047" y="2205869"/>
            <a:ext cx="432048" cy="3690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34943" y="257487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678959" y="237631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1400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1200</a:t>
            </a:r>
            <a:endParaRPr lang="en-US" sz="10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 flipH="1">
            <a:off x="2502223" y="2232603"/>
            <a:ext cx="567680" cy="7023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1566119" y="293491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10135" y="273635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800</a:t>
            </a:r>
            <a:r>
              <a:rPr lang="en-GB" sz="1000" b="1" dirty="0" smtClean="0"/>
              <a:t>X</a:t>
            </a:r>
            <a:r>
              <a:rPr lang="ru-RU" sz="1000" b="1" dirty="0" smtClean="0"/>
              <a:t>600</a:t>
            </a:r>
            <a:endParaRPr lang="en-US" sz="1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5454551" y="3364681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h=2400</a:t>
            </a:r>
            <a:r>
              <a:rPr lang="ka-GE" sz="1400" b="1" dirty="0" smtClean="0"/>
              <a:t>მმ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2416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256" y="1008162"/>
            <a:ext cx="5358360" cy="6171406"/>
          </a:xfrm>
          <a:prstGeom prst="rect">
            <a:avLst/>
          </a:prstGeom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1094553" y="144067"/>
            <a:ext cx="9072628" cy="670304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საყდრისის უბანი.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sakontrolo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-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gamSvebi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punqti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99" y="288082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4806479" y="5973630"/>
            <a:ext cx="288032" cy="29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870375" y="597362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14391" y="577506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1300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1600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118847" y="864146"/>
            <a:ext cx="18541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600" b="1" dirty="0" smtClean="0"/>
              <a:t>აღრიცხვის კონტროლის კონტეინერი  </a:t>
            </a:r>
            <a:endParaRPr lang="en-US" sz="1600" b="1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H="1">
            <a:off x="4700506" y="1152178"/>
            <a:ext cx="321997" cy="3518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3764402" y="1504069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908418" y="130550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1300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1600</a:t>
            </a:r>
            <a:endParaRPr lang="en-US" sz="1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086399" y="4660825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h=2400</a:t>
            </a:r>
            <a:r>
              <a:rPr lang="ka-GE" sz="1400" b="1" dirty="0" smtClean="0"/>
              <a:t>მმ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70754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3" y="1388658"/>
            <a:ext cx="8379904" cy="5156375"/>
          </a:xfrm>
          <a:prstGeom prst="rect">
            <a:avLst/>
          </a:prstGeom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1094553" y="144067"/>
            <a:ext cx="9072628" cy="670304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საყდრისის უბანი.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sakontrolo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-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gamSvebi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punqti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99" y="288082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3366319" y="5253550"/>
            <a:ext cx="288032" cy="2911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430215" y="525354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574231" y="5054983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1400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1200</a:t>
            </a:r>
            <a:endParaRPr lang="en-US" sz="1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73953" y="903428"/>
            <a:ext cx="1926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400" b="1" dirty="0" smtClean="0"/>
              <a:t>არასაუწყებო დაცვის       კონტეინერი  </a:t>
            </a:r>
            <a:endParaRPr lang="en-US" sz="1400" b="1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494111" y="4375079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199" y="4176514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700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1200</a:t>
            </a:r>
            <a:endParaRPr lang="en-US" sz="1000" b="1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6678687" y="4704924"/>
            <a:ext cx="144016" cy="8397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6822703" y="470492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66719" y="4506357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800</a:t>
            </a:r>
            <a:r>
              <a:rPr lang="en-GB" sz="1000" b="1" dirty="0" smtClean="0"/>
              <a:t>X</a:t>
            </a:r>
            <a:r>
              <a:rPr lang="ru-RU" sz="1000" b="1" dirty="0" smtClean="0"/>
              <a:t>600</a:t>
            </a:r>
            <a:endParaRPr lang="en-US" sz="1000" b="1" dirty="0"/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2739852" y="2088282"/>
            <a:ext cx="482451" cy="4142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30687" y="250256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374703" y="2304001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1000</a:t>
            </a:r>
            <a:r>
              <a:rPr lang="en-GB" sz="1000" b="1" dirty="0" smtClean="0"/>
              <a:t>X</a:t>
            </a:r>
            <a:r>
              <a:rPr lang="ru-RU" sz="1000" b="1" dirty="0" smtClean="0"/>
              <a:t>1200</a:t>
            </a:r>
            <a:endParaRPr lang="en-US" sz="1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510335" y="2736354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h=2400</a:t>
            </a:r>
            <a:r>
              <a:rPr lang="ka-GE" sz="1400" b="1" dirty="0" smtClean="0"/>
              <a:t>მმ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18428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1677" y="777119"/>
            <a:ext cx="5980688" cy="6222726"/>
          </a:xfrm>
          <a:prstGeom prst="rect">
            <a:avLst/>
          </a:prstGeom>
        </p:spPr>
      </p:pic>
      <p:pic>
        <p:nvPicPr>
          <p:cNvPr id="3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45401" y="6815160"/>
            <a:ext cx="42178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99" y="288082"/>
            <a:ext cx="712879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34" name="Прямая соединительная линия 33"/>
          <p:cNvCxnSpPr/>
          <p:nvPr/>
        </p:nvCxnSpPr>
        <p:spPr>
          <a:xfrm>
            <a:off x="0" y="678638"/>
            <a:ext cx="10333038" cy="16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0"/>
            <a:ext cx="10333038" cy="72009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4158407" y="3384426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h=2</a:t>
            </a:r>
            <a:r>
              <a:rPr lang="ka-GE" sz="1400" b="1" dirty="0" smtClean="0"/>
              <a:t>2</a:t>
            </a:r>
            <a:r>
              <a:rPr lang="en-GB" sz="1400" b="1" dirty="0" smtClean="0"/>
              <a:t>00</a:t>
            </a:r>
            <a:r>
              <a:rPr lang="ka-GE" sz="1400" b="1" dirty="0" smtClean="0"/>
              <a:t>მმ</a:t>
            </a:r>
            <a:endParaRPr lang="en-US" sz="14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7974831" y="792138"/>
            <a:ext cx="12961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ka-GE" sz="1200" b="1" dirty="0" smtClean="0"/>
              <a:t>საპირფარეშო </a:t>
            </a:r>
            <a:r>
              <a:rPr lang="ka-GE" sz="1200" b="1" dirty="0" smtClean="0"/>
              <a:t>კონტეინერი</a:t>
            </a:r>
          </a:p>
          <a:p>
            <a:pPr algn="just"/>
            <a:endParaRPr lang="ka-GE" sz="1200" b="1" dirty="0"/>
          </a:p>
          <a:p>
            <a:pPr algn="just"/>
            <a:endParaRPr lang="ka-GE" sz="1200" b="1" dirty="0" smtClean="0"/>
          </a:p>
          <a:p>
            <a:pPr algn="just"/>
            <a:endParaRPr lang="ka-GE" sz="1200" b="1" dirty="0"/>
          </a:p>
          <a:p>
            <a:pPr algn="just"/>
            <a:endParaRPr lang="ka-GE" sz="1200" b="1" dirty="0" smtClean="0"/>
          </a:p>
          <a:p>
            <a:pPr algn="just"/>
            <a:endParaRPr lang="ka-GE" sz="1200" b="1" dirty="0"/>
          </a:p>
          <a:p>
            <a:pPr algn="just"/>
            <a:endParaRPr lang="ka-GE" sz="1200" b="1" dirty="0" smtClean="0"/>
          </a:p>
          <a:p>
            <a:pPr algn="just"/>
            <a:endParaRPr lang="ka-GE" sz="1200" b="1" dirty="0"/>
          </a:p>
          <a:p>
            <a:pPr algn="just"/>
            <a:r>
              <a:rPr lang="ka-GE" sz="1200" b="1" dirty="0" smtClean="0"/>
              <a:t>1.ქალების განყოფილებაში  უნდა დაყენდეს დასაჯდომი უნიტაზი.</a:t>
            </a:r>
          </a:p>
          <a:p>
            <a:pPr algn="just"/>
            <a:r>
              <a:rPr lang="ka-GE" sz="1200" b="1" dirty="0" smtClean="0"/>
              <a:t>2.კაცების განყოფილებაში უნდა დაყენდეს თურქული ჩაშა</a:t>
            </a:r>
            <a:r>
              <a:rPr lang="ka-GE" sz="1200" b="1" dirty="0" smtClean="0"/>
              <a:t>    </a:t>
            </a:r>
            <a:endParaRPr lang="en-US" sz="1200" b="1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69464" y="2070823"/>
            <a:ext cx="16489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13480" y="1872258"/>
            <a:ext cx="10801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sz="1000" b="1" dirty="0" smtClean="0"/>
              <a:t>600</a:t>
            </a:r>
            <a:r>
              <a:rPr lang="en-GB" sz="1000" b="1" dirty="0" smtClean="0"/>
              <a:t>X6</a:t>
            </a:r>
            <a:r>
              <a:rPr lang="ka-GE" sz="1000" b="1" dirty="0" smtClean="0"/>
              <a:t>00</a:t>
            </a:r>
            <a:endParaRPr lang="en-US" sz="10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4518447" y="1584226"/>
            <a:ext cx="504056" cy="486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Заголовок 1"/>
          <p:cNvSpPr txBox="1">
            <a:spLocks/>
          </p:cNvSpPr>
          <p:nvPr/>
        </p:nvSpPr>
        <p:spPr>
          <a:xfrm>
            <a:off x="1094553" y="193842"/>
            <a:ext cx="9072628" cy="670304"/>
          </a:xfrm>
          <a:prstGeom prst="rect">
            <a:avLst/>
          </a:prstGeom>
        </p:spPr>
        <p:txBody>
          <a:bodyPr vert="horz" lIns="100167" tIns="50084" rIns="100167" bIns="50084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pPr algn="r">
              <a:spcBef>
                <a:spcPct val="0"/>
              </a:spcBef>
              <a:defRPr/>
            </a:pPr>
            <a:r>
              <a:rPr lang="ka-GE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საყდრისის უბანი.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sakontrolo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-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gamSvebi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 </a:t>
            </a:r>
            <a:r>
              <a:rPr lang="en-GB" sz="1400" b="1" i="1" dirty="0" err="1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punqti</a:t>
            </a:r>
            <a:r>
              <a:rPr lang="en-GB" sz="1400" b="1" i="1" dirty="0" smtClean="0">
                <a:ln w="6350">
                  <a:noFill/>
                </a:ln>
                <a:solidFill>
                  <a:srgbClr val="002060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cadNusx" pitchFamily="2" charset="0"/>
                <a:ea typeface="+mj-ea"/>
                <a:cs typeface="+mj-cs"/>
              </a:rPr>
              <a:t>.</a:t>
            </a:r>
            <a:endParaRPr lang="ru-RU" sz="1400" b="1" i="1" dirty="0">
              <a:ln w="6350">
                <a:noFill/>
              </a:ln>
              <a:solidFill>
                <a:srgbClr val="002060"/>
              </a:solidFill>
              <a:effectLst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86399" y="1944266"/>
            <a:ext cx="932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0070C0"/>
                </a:solidFill>
                <a:sym typeface="Webdings"/>
              </a:rPr>
              <a:t></a:t>
            </a:r>
            <a:endParaRPr lang="ru-RU" sz="96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42383" y="4032498"/>
            <a:ext cx="6960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  <a:sym typeface="Webdings"/>
              </a:rPr>
              <a:t>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74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6117</TotalTime>
  <Words>172</Words>
  <Application>Microsoft Office PowerPoint</Application>
  <PresentationFormat>Произвольный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AcadNusx</vt:lpstr>
      <vt:lpstr>Arial</vt:lpstr>
      <vt:lpstr>Book Antiqua</vt:lpstr>
      <vt:lpstr>Lucida Sans</vt:lpstr>
      <vt:lpstr>Times New Roman</vt:lpstr>
      <vt:lpstr>Webdings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кусиани</dc:creator>
  <cp:lastModifiedBy>Spiridon Moseshvili</cp:lastModifiedBy>
  <cp:revision>808</cp:revision>
  <dcterms:created xsi:type="dcterms:W3CDTF">2008-07-04T11:56:19Z</dcterms:created>
  <dcterms:modified xsi:type="dcterms:W3CDTF">2020-10-16T11:32:29Z</dcterms:modified>
</cp:coreProperties>
</file>